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77" r:id="rId3"/>
    <p:sldId id="278" r:id="rId4"/>
    <p:sldId id="261" r:id="rId5"/>
    <p:sldId id="266" r:id="rId6"/>
    <p:sldId id="268" r:id="rId7"/>
    <p:sldId id="269" r:id="rId8"/>
    <p:sldId id="270" r:id="rId9"/>
    <p:sldId id="271" r:id="rId10"/>
    <p:sldId id="257" r:id="rId11"/>
    <p:sldId id="258" r:id="rId12"/>
    <p:sldId id="259" r:id="rId13"/>
    <p:sldId id="260" r:id="rId14"/>
    <p:sldId id="262" r:id="rId15"/>
    <p:sldId id="263" r:id="rId16"/>
    <p:sldId id="280" r:id="rId17"/>
    <p:sldId id="276" r:id="rId18"/>
    <p:sldId id="264" r:id="rId19"/>
    <p:sldId id="265" r:id="rId20"/>
    <p:sldId id="272" r:id="rId21"/>
    <p:sldId id="273" r:id="rId22"/>
    <p:sldId id="274" r:id="rId23"/>
    <p:sldId id="275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  <a:srgbClr val="4EBE4E"/>
    <a:srgbClr val="2F6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3094" autoAdjust="0"/>
  </p:normalViewPr>
  <p:slideViewPr>
    <p:cSldViewPr snapToGrid="0">
      <p:cViewPr varScale="1">
        <p:scale>
          <a:sx n="136" d="100"/>
          <a:sy n="136" d="100"/>
        </p:scale>
        <p:origin x="2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63D6E-53B6-49F6-B798-6FA5BB1C2319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F2CAB-3FB2-4623-92E0-38228E96E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9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med.yale.edu/neurobio/mccormick/mccormick1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nfo.med.yale.edu/neurobio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1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https://news.yale.edu/2006/04/12/brain-communicates-analog-and-digital-modes-simultaneously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New Haven, Conn. </a:t>
            </a:r>
            <a:r>
              <a:rPr lang="en-US" dirty="0"/>
              <a:t>— Contrary to popular belief, brain cells use a mix of analog and digital coding at the same time to communicate efficiently, according to a study by Yale School of Medicine researchers published this week in Nature.</a:t>
            </a:r>
          </a:p>
          <a:p>
            <a:r>
              <a:rPr lang="en-US" dirty="0"/>
              <a:t>This finding partially overturns a longstanding belief that each of the brain’s 100 billion neurons communicate strictly by a digital code. Analog systems represent signals continuously, while digital systems represent signals in the timing of pulses. Traditionally, many human-designed circuits operate exclusively in analog or in digital modes.</a:t>
            </a:r>
          </a:p>
          <a:p>
            <a:r>
              <a:rPr lang="en-US" dirty="0"/>
              <a:t>“This study reveals that the brain is very sophisticated in its operation, using a code that is more efficient than previously appreciated,” said </a:t>
            </a:r>
            <a:r>
              <a:rPr lang="en-US" dirty="0">
                <a:hlinkClick r:id="rId3"/>
              </a:rPr>
              <a:t>David McCormick</a:t>
            </a:r>
            <a:r>
              <a:rPr lang="en-US" dirty="0"/>
              <a:t>, professor in the </a:t>
            </a:r>
            <a:r>
              <a:rPr lang="en-US" dirty="0">
                <a:hlinkClick r:id="rId4"/>
              </a:rPr>
              <a:t>Department of Neurobiology</a:t>
            </a:r>
            <a:r>
              <a:rPr lang="en-US" dirty="0"/>
              <a:t> and senior author of the study. “This has widespread implications, not only for our basic understanding of how the brain operates, but also in our understanding of neuronal dysfunction.”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6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8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51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F2CAB-3FB2-4623-92E0-38228E96E6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68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eplit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56C83-3294-4C47-825B-1CE8E047F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Ch.1 An 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8B1AF-C160-415F-BEDB-C68603DDA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Marjon Santiago</a:t>
            </a:r>
          </a:p>
        </p:txBody>
      </p:sp>
    </p:spTree>
    <p:extLst>
      <p:ext uri="{BB962C8B-B14F-4D97-AF65-F5344CB8AC3E}">
        <p14:creationId xmlns:p14="http://schemas.microsoft.com/office/powerpoint/2010/main" val="100539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1AEA6-A995-4DED-82D7-9D004DC6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Digital Electronic Computers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B9E66-C2DA-4A42-8476-0C10F1D65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58908"/>
            <a:ext cx="6060032" cy="3636511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At a low level…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Binary </a:t>
            </a:r>
            <a:r>
              <a:rPr lang="en-US" sz="24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only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24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(1s and 0s), bits</a:t>
            </a:r>
          </a:p>
          <a:p>
            <a:pPr>
              <a:buFontTx/>
              <a:buChar char="-"/>
            </a:pPr>
            <a:r>
              <a:rPr lang="en-US" sz="24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CPU…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Fetches</a:t>
            </a:r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bytes (8 bits) from memory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Decodes</a:t>
            </a:r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those bytes into instructions</a:t>
            </a:r>
          </a:p>
          <a:p>
            <a:pPr lvl="1">
              <a:buFontTx/>
              <a:buChar char="-"/>
            </a:pPr>
            <a:r>
              <a:rPr lang="en-US" sz="2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Executes</a:t>
            </a:r>
            <a:r>
              <a:rPr lang="en-US" sz="2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those instructions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Known as an </a:t>
            </a:r>
            <a:r>
              <a:rPr lang="en-US" sz="24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Instruction Cycle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1765EDA-65CE-4DFF-AE97-F712F200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003" y="152103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B84D-8634-4DED-8398-0386221C6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Does This Even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CDB82-69B8-4A4D-833A-886632DC5BEF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At a low level…</a:t>
            </a:r>
          </a:p>
          <a:p>
            <a:r>
              <a:rPr lang="en-US" sz="2400" dirty="0"/>
              <a:t>CPU only does </a:t>
            </a:r>
            <a:r>
              <a:rPr lang="en-US" sz="2400" b="1" dirty="0"/>
              <a:t>one</a:t>
            </a:r>
            <a:r>
              <a:rPr lang="en-US" sz="2400" dirty="0"/>
              <a:t> computation at a time</a:t>
            </a:r>
          </a:p>
          <a:p>
            <a:r>
              <a:rPr lang="en-US" sz="2400" dirty="0"/>
              <a:t>Even multi-core processors are built on single-execution-per-cycle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3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287F1-C589-4CF4-B691-0219AFC9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Affects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F64C0-DF3D-4E0A-9E5F-A4608DA93BFA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4000" dirty="0"/>
              <a:t>Things you might be running right now: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Discord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Steam</a:t>
            </a:r>
          </a:p>
          <a:p>
            <a:pPr>
              <a:buFontTx/>
              <a:buChar char="-"/>
            </a:pPr>
            <a:r>
              <a:rPr lang="en-US" sz="2400" dirty="0">
                <a:solidFill>
                  <a:srgbClr val="92D050"/>
                </a:solidFill>
              </a:rPr>
              <a:t>Chrome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C000"/>
                </a:solidFill>
              </a:rPr>
              <a:t>Firefox</a:t>
            </a:r>
            <a:r>
              <a:rPr lang="en-US" sz="2400" dirty="0"/>
              <a:t> (or Opera if you’re weird)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None of it runs </a:t>
            </a:r>
            <a:r>
              <a:rPr lang="en-US" sz="2400" i="1" dirty="0"/>
              <a:t>exactly</a:t>
            </a:r>
            <a:r>
              <a:rPr lang="en-US" sz="2400" dirty="0"/>
              <a:t> in parallel—they are </a:t>
            </a:r>
            <a:r>
              <a:rPr lang="en-US" sz="2400" dirty="0">
                <a:solidFill>
                  <a:srgbClr val="FFFF00"/>
                </a:solidFill>
              </a:rPr>
              <a:t>taking turns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r>
              <a:rPr lang="en-US" sz="2400" dirty="0"/>
              <a:t>The CPUs these days are just that fast.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F6EF630-AB07-45B3-9CA0-33005E24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578" y="2991002"/>
            <a:ext cx="689246" cy="387701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1A7EFF7-33DD-4B5A-98C4-28AB8BE2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639" y="3479298"/>
            <a:ext cx="762766" cy="4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1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1257-92AE-41AB-892A-C85F5216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57" y="406772"/>
            <a:ext cx="11299485" cy="970450"/>
          </a:xfrm>
        </p:spPr>
        <p:txBody>
          <a:bodyPr/>
          <a:lstStyle/>
          <a:p>
            <a:r>
              <a:rPr lang="en-US" dirty="0"/>
              <a:t>So, what are </a:t>
            </a:r>
            <a:r>
              <a:rPr lang="en-US" dirty="0">
                <a:solidFill>
                  <a:srgbClr val="FFC000"/>
                </a:solidFill>
              </a:rPr>
              <a:t>programming languages </a:t>
            </a:r>
            <a:r>
              <a:rPr lang="en-US" dirty="0"/>
              <a:t>then?</a:t>
            </a: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DE23BE16-0101-453A-AA75-6EF5DD82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404" y="2314804"/>
            <a:ext cx="2238245" cy="4094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5637EEE-64E7-4674-A9E9-DF44B277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22" y="2342572"/>
            <a:ext cx="2019294" cy="2019294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87E3067-1E0B-493F-9E2D-D67DC19B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257" y="4566947"/>
            <a:ext cx="1853959" cy="2083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A8A27A-2BCF-4FE9-9416-634A50EFB341}"/>
              </a:ext>
            </a:extLst>
          </p:cNvPr>
          <p:cNvSpPr txBox="1"/>
          <p:nvPr/>
        </p:nvSpPr>
        <p:spPr>
          <a:xfrm>
            <a:off x="2556278" y="2701260"/>
            <a:ext cx="6577618" cy="310854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They are the </a:t>
            </a:r>
            <a:r>
              <a:rPr lang="en-US" sz="28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high-level 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languages of computers</a:t>
            </a:r>
          </a:p>
          <a:p>
            <a:pPr marL="457200" indent="-457200">
              <a:buFontTx/>
              <a:buChar char="-"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They turn into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machine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instructions</a:t>
            </a:r>
          </a:p>
          <a:p>
            <a:endParaRPr lang="en-US" sz="2800" dirty="0">
              <a:solidFill>
                <a:srgbClr val="00B0F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other words, they are a way to speak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directly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your machine!</a:t>
            </a:r>
          </a:p>
        </p:txBody>
      </p:sp>
    </p:spTree>
    <p:extLst>
      <p:ext uri="{BB962C8B-B14F-4D97-AF65-F5344CB8AC3E}">
        <p14:creationId xmlns:p14="http://schemas.microsoft.com/office/powerpoint/2010/main" val="112275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82B91-56C0-4E7C-888B-4A7047BF5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language is the best one?!?!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9915-A10E-4E6C-9C9F-DF0CCF5AE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428" y="2066242"/>
            <a:ext cx="11685122" cy="4657882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 is a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complicated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highly debated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subject matter.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u="sng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short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Use what </a:t>
            </a:r>
            <a:r>
              <a:rPr lang="en-US" sz="32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solves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your </a:t>
            </a:r>
            <a:r>
              <a:rPr lang="en-US" sz="32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Programming paradigms </a:t>
            </a:r>
            <a:r>
              <a:rPr lang="en-US" sz="3200" b="1" i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transfer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will be using </a:t>
            </a: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because it is what APCS students use.</a:t>
            </a:r>
          </a:p>
        </p:txBody>
      </p:sp>
    </p:spTree>
    <p:extLst>
      <p:ext uri="{BB962C8B-B14F-4D97-AF65-F5344CB8AC3E}">
        <p14:creationId xmlns:p14="http://schemas.microsoft.com/office/powerpoint/2010/main" val="72338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D11A-F587-4030-8C28-3BE4CDC9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Java Structure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F5540-DFB7-4930-8EE7-6A495F0F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859" y="2771248"/>
            <a:ext cx="7372105" cy="318843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D84231A-549E-4A8E-BC20-01BA9D1BCC25}"/>
              </a:ext>
            </a:extLst>
          </p:cNvPr>
          <p:cNvSpPr/>
          <p:nvPr/>
        </p:nvSpPr>
        <p:spPr>
          <a:xfrm>
            <a:off x="4467726" y="3328737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5FEE40D-45D6-4A73-8DAF-83D9CEEBD73D}"/>
              </a:ext>
            </a:extLst>
          </p:cNvPr>
          <p:cNvSpPr/>
          <p:nvPr/>
        </p:nvSpPr>
        <p:spPr>
          <a:xfrm>
            <a:off x="4467726" y="3966410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6AC02C-FF42-4F8D-9D53-7AC2E22DDE8A}"/>
              </a:ext>
            </a:extLst>
          </p:cNvPr>
          <p:cNvSpPr/>
          <p:nvPr/>
        </p:nvSpPr>
        <p:spPr>
          <a:xfrm>
            <a:off x="4467726" y="4255169"/>
            <a:ext cx="1018675" cy="2847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2BDA-6B74-42BD-AF33-865727BEABC8}"/>
              </a:ext>
            </a:extLst>
          </p:cNvPr>
          <p:cNvSpPr txBox="1"/>
          <p:nvPr/>
        </p:nvSpPr>
        <p:spPr>
          <a:xfrm>
            <a:off x="4118622" y="3178723"/>
            <a:ext cx="28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5107F1-F799-49F9-95B5-800240557964}"/>
              </a:ext>
            </a:extLst>
          </p:cNvPr>
          <p:cNvSpPr txBox="1"/>
          <p:nvPr/>
        </p:nvSpPr>
        <p:spPr>
          <a:xfrm>
            <a:off x="4128389" y="3816396"/>
            <a:ext cx="280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40A055-0678-4C71-86CC-D7634E55FE73}"/>
              </a:ext>
            </a:extLst>
          </p:cNvPr>
          <p:cNvSpPr txBox="1"/>
          <p:nvPr/>
        </p:nvSpPr>
        <p:spPr>
          <a:xfrm>
            <a:off x="4124378" y="4179880"/>
            <a:ext cx="243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</a:rPr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EE78E1-0C95-4534-9864-FF7CE11A9532}"/>
              </a:ext>
            </a:extLst>
          </p:cNvPr>
          <p:cNvSpPr txBox="1"/>
          <p:nvPr/>
        </p:nvSpPr>
        <p:spPr>
          <a:xfrm>
            <a:off x="489284" y="2270737"/>
            <a:ext cx="370572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rgbClr val="92D050"/>
                </a:solidFill>
              </a:rPr>
              <a:t>Class</a:t>
            </a:r>
          </a:p>
          <a:p>
            <a:r>
              <a:rPr lang="en-US" sz="2000" dirty="0"/>
              <a:t>For now, think of it as the “wrapper” of your file.</a:t>
            </a:r>
          </a:p>
          <a:p>
            <a:endParaRPr lang="en-US" sz="3200" dirty="0"/>
          </a:p>
          <a:p>
            <a:r>
              <a:rPr lang="en-US" sz="3200" dirty="0">
                <a:solidFill>
                  <a:srgbClr val="00B050"/>
                </a:solidFill>
              </a:rPr>
              <a:t>2. Main Method</a:t>
            </a:r>
          </a:p>
          <a:p>
            <a:r>
              <a:rPr lang="en-US" sz="2000" dirty="0"/>
              <a:t>Contains your instructions!!!!</a:t>
            </a:r>
          </a:p>
          <a:p>
            <a:endParaRPr lang="en-US" dirty="0"/>
          </a:p>
          <a:p>
            <a:r>
              <a:rPr lang="en-US" sz="3200" dirty="0">
                <a:solidFill>
                  <a:srgbClr val="7030A0"/>
                </a:solidFill>
              </a:rPr>
              <a:t>3. Instructions</a:t>
            </a:r>
          </a:p>
          <a:p>
            <a:r>
              <a:rPr lang="en-US" sz="2000" dirty="0"/>
              <a:t>Here you will tell Java what you want it to do.</a:t>
            </a:r>
          </a:p>
        </p:txBody>
      </p:sp>
    </p:spTree>
    <p:extLst>
      <p:ext uri="{BB962C8B-B14F-4D97-AF65-F5344CB8AC3E}">
        <p14:creationId xmlns:p14="http://schemas.microsoft.com/office/powerpoint/2010/main" val="54936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7092A-497E-4AF5-A3CE-E1A85C779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3" y="284893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You might notice…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632D-872B-44C6-8B3D-66C7C797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360" y="1575009"/>
            <a:ext cx="3978042" cy="5144520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Reserved “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key words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 that do a variety of stuff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Example: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public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static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void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String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Scanner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if, </a:t>
            </a:r>
            <a:r>
              <a:rPr lang="en-US" sz="2800" dirty="0">
                <a:solidFill>
                  <a:schemeClr val="bg2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else</a:t>
            </a:r>
          </a:p>
          <a:p>
            <a:pPr marL="0" indent="0">
              <a:buNone/>
            </a:pPr>
            <a:endParaRPr lang="en-US" sz="28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Semicolons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Curly braces</a:t>
            </a:r>
            <a:r>
              <a:rPr lang="en-US" sz="28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Parentheses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8ABF7A-BC72-4C3B-9918-F3AB15885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219" y="36785"/>
            <a:ext cx="5502756" cy="67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90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14EB-5A17-4963-93F2-57518BF8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– Line by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A91E-6761-484F-8997-AEB431AC7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19" y="2109881"/>
            <a:ext cx="11397161" cy="1319119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 </a:t>
            </a:r>
            <a:r>
              <a:rPr lang="en-US" sz="28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instructions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are performed 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sequentially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just like in the CPU</a:t>
            </a:r>
          </a:p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Starting from the </a:t>
            </a:r>
            <a:r>
              <a:rPr lang="en-US" sz="28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of the main method,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27103-E327-481B-8DA0-BF615BC45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23" y="3429000"/>
            <a:ext cx="4432177" cy="3205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E9827-DD7D-4EB4-9349-A42F4B27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296" y="3509993"/>
            <a:ext cx="1672889" cy="30431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678C5F8-7D36-49A3-A83A-7E7390E8394E}"/>
              </a:ext>
            </a:extLst>
          </p:cNvPr>
          <p:cNvSpPr/>
          <p:nvPr/>
        </p:nvSpPr>
        <p:spPr>
          <a:xfrm>
            <a:off x="5668441" y="4763974"/>
            <a:ext cx="1343814" cy="414259"/>
          </a:xfrm>
          <a:prstGeom prst="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001">
            <a:schemeClr val="dk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D8BDC-213F-49C4-A043-6F2C2623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writing Java NOW! …But how??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68445-E4B2-4C40-A746-BFADA6F1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79" y="2563182"/>
            <a:ext cx="11389331" cy="3636511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Text Editors – </a:t>
            </a:r>
            <a:r>
              <a:rPr lang="en-US" sz="24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Lightweight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Multi-purpose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Notepad, Notepad++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Sublime Text, VS Code, Atom</a:t>
            </a:r>
          </a:p>
          <a:p>
            <a:pPr>
              <a:buFontTx/>
              <a:buChar char="-"/>
            </a:pPr>
            <a:endParaRPr lang="en-US" sz="2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Integrated Development Environments (IDE) – </a:t>
            </a:r>
            <a:r>
              <a:rPr lang="en-US" sz="24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Powerful</a:t>
            </a: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and dedicated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NetBeans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Eclipse</a:t>
            </a:r>
          </a:p>
          <a:p>
            <a:pPr>
              <a:buFontTx/>
              <a:buChar char="-"/>
            </a:pP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IntelliJ Idea</a:t>
            </a:r>
          </a:p>
        </p:txBody>
      </p:sp>
    </p:spTree>
    <p:extLst>
      <p:ext uri="{BB962C8B-B14F-4D97-AF65-F5344CB8AC3E}">
        <p14:creationId xmlns:p14="http://schemas.microsoft.com/office/powerpoint/2010/main" val="40871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B723-C376-4CA5-A8CA-A62BA87C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42D0-22AE-4902-B84F-0D660181B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631360"/>
            <a:ext cx="10554574" cy="3636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will use an online coding environment called </a:t>
            </a:r>
            <a:r>
              <a:rPr lang="en-US" sz="3200" dirty="0">
                <a:solidFill>
                  <a:schemeClr val="tx2">
                    <a:lumMod val="90000"/>
                  </a:schemeClr>
                </a:solidFill>
              </a:rPr>
              <a:t>Replit</a:t>
            </a:r>
            <a:r>
              <a:rPr lang="en-US" sz="3200" dirty="0"/>
              <a:t>.</a:t>
            </a:r>
          </a:p>
          <a:p>
            <a:pPr marL="0" indent="0">
              <a:buNone/>
            </a:pPr>
            <a:r>
              <a:rPr lang="en-US" sz="3200" dirty="0"/>
              <a:t>All you need to do is make an account on Replit and you are ready to start writing Java programs.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https://replit.com/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8656B94-B65B-45F0-92B6-C39031261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996" y="4728229"/>
            <a:ext cx="1909212" cy="190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6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EB9C-B755-4C0A-A813-C9CAACA3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be teaching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C4A6C-E9DF-4EFA-8B3E-63C68A390C20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Java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Object-Oriented Programming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Some CS “</a:t>
            </a:r>
            <a:r>
              <a:rPr lang="en-US" sz="3200" i="1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stuff</a:t>
            </a:r>
            <a:r>
              <a:rPr lang="en-US" sz="32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Anything else that I feel will be relevant</a:t>
            </a: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156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A7E9-8F1E-4EF0-957D-307CDBC07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on learning to program.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6AD0C-69AD-45D2-BF2E-62CF814F2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8"/>
            <a:ext cx="10554574" cy="149088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 you remember the scene in </a:t>
            </a:r>
            <a:r>
              <a:rPr lang="en-US" sz="36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SpongeBob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where </a:t>
            </a:r>
            <a:r>
              <a:rPr lang="en-US" sz="3600" dirty="0">
                <a:solidFill>
                  <a:srgbClr val="FF669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Patrick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is trying to open the lid of a jar?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E280B9-FAE1-439F-B800-DD604B891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028" y="4183317"/>
            <a:ext cx="3048000" cy="1714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825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53E2-E01D-4E0D-A6D5-DB7A5E9C7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can feel like that scene!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EED9E-3E65-4F3B-A45D-DB53EC3B6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808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Computers are as </a:t>
            </a:r>
            <a:r>
              <a:rPr lang="en-US" sz="36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smart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as </a:t>
            </a:r>
            <a:r>
              <a:rPr lang="en-US" sz="3600" i="1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we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make them.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245F344-8538-4A04-9F9C-33DDF5E98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058" y="3230469"/>
            <a:ext cx="1773703" cy="262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3E02A-C944-4764-805E-2C9DD875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one writes </a:t>
            </a:r>
            <a:r>
              <a:rPr lang="en-US" dirty="0">
                <a:solidFill>
                  <a:srgbClr val="FF0000"/>
                </a:solidFill>
              </a:rPr>
              <a:t>bug</a:t>
            </a:r>
            <a:r>
              <a:rPr lang="en-US" dirty="0"/>
              <a:t>-free code.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FB6C3-690D-4D16-8611-8C926615527B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don’t write </a:t>
            </a:r>
            <a:r>
              <a:rPr lang="en-US" sz="2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-free code.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Mark Zuckerberg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Jeff Bezos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Bill Gates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Larry Page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Reed Hastings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and </a:t>
            </a:r>
            <a:r>
              <a:rPr lang="en-US" sz="2800" dirty="0"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Tim Cook 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don’t write </a:t>
            </a:r>
            <a:r>
              <a:rPr lang="en-US" sz="28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bug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-free code.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You will run into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en-US" sz="28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many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errors.</a:t>
            </a:r>
          </a:p>
        </p:txBody>
      </p:sp>
    </p:spTree>
    <p:extLst>
      <p:ext uri="{BB962C8B-B14F-4D97-AF65-F5344CB8AC3E}">
        <p14:creationId xmlns:p14="http://schemas.microsoft.com/office/powerpoint/2010/main" val="1511496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76125-0CEC-42DE-8CB9-162FD7BD0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And that’s okay!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AABAF-F463-448C-9B16-9A6258449671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Not understanding what is happening</a:t>
            </a:r>
          </a:p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Getting stuck on problems for hours on end</a:t>
            </a:r>
          </a:p>
          <a:p>
            <a:pPr>
              <a:buFontTx/>
              <a:buChar char="-"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Googling</a:t>
            </a:r>
            <a:r>
              <a:rPr lang="en-US" sz="3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everything </a:t>
            </a:r>
          </a:p>
          <a:p>
            <a:pPr>
              <a:buFontTx/>
              <a:buChar char="-"/>
            </a:pPr>
            <a:endParaRPr lang="en-US" sz="32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All of it is </a:t>
            </a: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normal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7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4B8AA-C43C-4579-B9A4-ECD3E4D8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Bugs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Errors</a:t>
            </a:r>
            <a:r>
              <a:rPr lang="en-US" dirty="0"/>
              <a:t> are not </a:t>
            </a:r>
            <a:r>
              <a:rPr lang="en-US" dirty="0">
                <a:solidFill>
                  <a:srgbClr val="FFC000"/>
                </a:solidFill>
              </a:rPr>
              <a:t>Failures</a:t>
            </a:r>
            <a:r>
              <a:rPr lang="en-US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7A2B6-1337-4426-B8F8-6A9DAE6BA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166" y="2222288"/>
            <a:ext cx="10682120" cy="1886074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 the process of debugging your code, you will learn </a:t>
            </a:r>
            <a:r>
              <a:rPr lang="en-US" sz="28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lot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28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important part is to </a:t>
            </a:r>
            <a:r>
              <a:rPr lang="en-US" sz="2800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never give up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! Always keep learning.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CA3C10E-AFED-4899-9CD7-5DAF459E9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830" y="4167641"/>
            <a:ext cx="4429186" cy="2523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221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E95-7E51-4F86-978B-2453FC4BC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I NOT be teaching you?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9FCF3C-8F0C-4828-AA72-5EE88E335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  <a:effectLst/>
        </p:spPr>
        <p:txBody>
          <a:bodyPr>
            <a:normAutofit/>
          </a:bodyPr>
          <a:lstStyle/>
          <a:p>
            <a:pPr>
              <a:buAutoNum type="arabicPeriod"/>
            </a:pPr>
            <a:r>
              <a:rPr lang="en-US" sz="3200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get a 5 on the AP CS Exam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NFTs and Cryptocurrencies you should buy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7030A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speed hack/build hack in Fortnite</a:t>
            </a:r>
          </a:p>
          <a:p>
            <a:pPr>
              <a:buAutoNum type="arabicPeriod"/>
            </a:pPr>
            <a:r>
              <a:rPr lang="en-US" sz="32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How to get a girlfriend or boyfriend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DA5092E-892E-49B8-87EB-4BA0F5CC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180" y="772213"/>
            <a:ext cx="2095500" cy="2095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62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677F-61B1-4461-A6E3-A9D392D5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dirty="0"/>
              <a:t>What is a Computer?</a:t>
            </a:r>
          </a:p>
        </p:txBody>
      </p:sp>
      <p:pic>
        <p:nvPicPr>
          <p:cNvPr id="5" name="Picture 4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A5B7A2DF-6C36-4825-9617-4346244E6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8449"/>
          <a:stretch/>
        </p:blipFill>
        <p:spPr>
          <a:xfrm>
            <a:off x="960438" y="2413000"/>
            <a:ext cx="2913062" cy="36283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9523E-6023-4669-8F21-745B3AA27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699" y="2413000"/>
            <a:ext cx="7052733" cy="3632200"/>
          </a:xfrm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“It is a magic box that lets you play </a:t>
            </a:r>
            <a:r>
              <a:rPr lang="en-US" sz="4400" b="1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Fortnite.</a:t>
            </a:r>
            <a:r>
              <a:rPr lang="en-US" sz="44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  <a:p>
            <a:pPr marL="0" indent="0">
              <a:buNone/>
            </a:pP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- Alan Turing, father of Computer Science, circa 1942</a:t>
            </a:r>
          </a:p>
        </p:txBody>
      </p:sp>
      <p:pic>
        <p:nvPicPr>
          <p:cNvPr id="7" name="Picture 6" descr="A person wearing a suit and standing on a surfboard&#10;&#10;Description automatically generated with medium confidence">
            <a:extLst>
              <a:ext uri="{FF2B5EF4-FFF2-40B4-BE49-F238E27FC236}">
                <a16:creationId xmlns:a16="http://schemas.microsoft.com/office/drawing/2014/main" id="{010D1E42-4E29-4970-9FBD-9122F2C8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132" y="767221"/>
            <a:ext cx="2095500" cy="20383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949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B1C4-A47B-49A6-B44C-1BCC203A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these Computers?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446E2-E092-4E59-B71A-24EA50600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340" y="2333922"/>
            <a:ext cx="1303961" cy="4076890"/>
          </a:xfrm>
          <a:prstGeom prst="rect">
            <a:avLst/>
          </a:prstGeom>
        </p:spPr>
      </p:pic>
      <p:pic>
        <p:nvPicPr>
          <p:cNvPr id="7" name="Picture 6" descr="A picture containing object, abacus, indoor&#10;&#10;Description automatically generated">
            <a:extLst>
              <a:ext uri="{FF2B5EF4-FFF2-40B4-BE49-F238E27FC236}">
                <a16:creationId xmlns:a16="http://schemas.microsoft.com/office/drawing/2014/main" id="{17483C5A-F325-43A0-8BB4-492C53C96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91" y="3209666"/>
            <a:ext cx="2512283" cy="2512283"/>
          </a:xfrm>
          <a:prstGeom prst="rect">
            <a:avLst/>
          </a:prstGeom>
        </p:spPr>
      </p:pic>
      <p:pic>
        <p:nvPicPr>
          <p:cNvPr id="9" name="Picture 8" descr="A picture containing electronics, plant, close&#10;&#10;Description automatically generated">
            <a:extLst>
              <a:ext uri="{FF2B5EF4-FFF2-40B4-BE49-F238E27FC236}">
                <a16:creationId xmlns:a16="http://schemas.microsoft.com/office/drawing/2014/main" id="{D7D29D0E-4D97-42FD-89FB-0CA4F56084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247" r="27800"/>
          <a:stretch/>
        </p:blipFill>
        <p:spPr>
          <a:xfrm>
            <a:off x="376016" y="2221194"/>
            <a:ext cx="1891015" cy="4302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DF36E0-EE18-4B16-8028-2D0B01BC4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328917" y="3301210"/>
            <a:ext cx="4500462" cy="1944200"/>
          </a:xfrm>
          <a:prstGeom prst="rect">
            <a:avLst/>
          </a:prstGeom>
        </p:spPr>
      </p:pic>
      <p:pic>
        <p:nvPicPr>
          <p:cNvPr id="13" name="Picture 12" descr="A picture containing person, indoor, crowd&#10;&#10;Description automatically generated">
            <a:extLst>
              <a:ext uri="{FF2B5EF4-FFF2-40B4-BE49-F238E27FC236}">
                <a16:creationId xmlns:a16="http://schemas.microsoft.com/office/drawing/2014/main" id="{DA743D72-5378-4569-A30E-463DFBB95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9135" y="2159638"/>
            <a:ext cx="3134437" cy="39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8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E7A1-0D15-4C32-91BC-E3FCFC2F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28" y="497305"/>
            <a:ext cx="4852988" cy="704380"/>
          </a:xfrm>
        </p:spPr>
        <p:txBody>
          <a:bodyPr>
            <a:normAutofit/>
          </a:bodyPr>
          <a:lstStyle/>
          <a:p>
            <a:r>
              <a:rPr lang="en-US" sz="4000" dirty="0"/>
              <a:t>The Answer is…</a:t>
            </a:r>
          </a:p>
        </p:txBody>
      </p:sp>
      <p:pic>
        <p:nvPicPr>
          <p:cNvPr id="8" name="Picture Placeholder 7" descr="A person wearing a black shirt&#10;&#10;Description automatically generated with medium confidence">
            <a:extLst>
              <a:ext uri="{FF2B5EF4-FFF2-40B4-BE49-F238E27FC236}">
                <a16:creationId xmlns:a16="http://schemas.microsoft.com/office/drawing/2014/main" id="{3DE6B391-EAB2-457F-9F42-D329DE4AEC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425" r="6425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C81E28-9B94-4D17-804F-E8A7291C2E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1211" y="1715031"/>
            <a:ext cx="5342863" cy="3516365"/>
          </a:xfrm>
          <a:effectLst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/>
              <a:t>Only the </a:t>
            </a:r>
            <a:r>
              <a:rPr lang="en-US" sz="2400">
                <a:solidFill>
                  <a:srgbClr val="FF0000"/>
                </a:solidFill>
              </a:rPr>
              <a:t>phone </a:t>
            </a:r>
            <a:r>
              <a:rPr lang="en-US" sz="2400"/>
              <a:t>and the </a:t>
            </a:r>
            <a:r>
              <a:rPr lang="en-US" sz="2400">
                <a:solidFill>
                  <a:srgbClr val="FF0000"/>
                </a:solidFill>
              </a:rPr>
              <a:t>Nintendo Switch </a:t>
            </a:r>
            <a:r>
              <a:rPr lang="en-US" sz="2400"/>
              <a:t>are computers.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Remember that a computer, by definition, can let you play </a:t>
            </a:r>
            <a:r>
              <a:rPr lang="en-US" sz="2400" b="1"/>
              <a:t>Fortnite</a:t>
            </a:r>
            <a:r>
              <a:rPr lang="en-US" sz="2400"/>
              <a:t>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The thermometer, the abacus, and Albert Einstein </a:t>
            </a:r>
            <a:r>
              <a:rPr lang="en-US" sz="2400" b="1"/>
              <a:t>do not</a:t>
            </a:r>
            <a:r>
              <a:rPr lang="en-US" sz="2400"/>
              <a:t> let you play </a:t>
            </a:r>
            <a:r>
              <a:rPr lang="en-US" sz="2400" b="1"/>
              <a:t>Fortnite</a:t>
            </a:r>
            <a:r>
              <a:rPr lang="en-US" sz="2400"/>
              <a:t>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99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88BC-A94F-46CE-B945-8CA4E1DD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Truth 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EBF4A-926E-4696-B80D-D274B0234508}"/>
              </a:ext>
            </a:extLst>
          </p:cNvPr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 lied!</a:t>
            </a:r>
          </a:p>
          <a:p>
            <a:pPr marL="0" indent="0">
              <a:buNone/>
            </a:pPr>
            <a:endParaRPr lang="en-US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computer doesn’t </a:t>
            </a:r>
            <a:r>
              <a:rPr lang="en-US" sz="3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have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let you play </a:t>
            </a:r>
            <a:r>
              <a:rPr lang="en-US" sz="3200" b="1" i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Fortnite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to be considered a computer.</a:t>
            </a:r>
          </a:p>
        </p:txBody>
      </p:sp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F4311058-6DBA-4A51-BD9C-E62750DA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27" y="2451279"/>
            <a:ext cx="1510048" cy="15100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51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D304-9C87-4728-8CAC-E413D4B41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are ALL </a:t>
            </a:r>
            <a:r>
              <a:rPr lang="en-US" dirty="0">
                <a:solidFill>
                  <a:schemeClr val="accent5"/>
                </a:solidFill>
              </a:rPr>
              <a:t>Computers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F7819-3CDF-47BA-A416-C7CE56C6F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729" y="2515055"/>
            <a:ext cx="11466095" cy="3536829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Computer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Something that takes an </a:t>
            </a:r>
            <a:r>
              <a:rPr lang="en-US" sz="36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input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performs a computation, and spits out an </a:t>
            </a:r>
            <a:r>
              <a:rPr lang="en-US" sz="3600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  <a:p>
            <a:pPr marL="0" indent="0">
              <a:buNone/>
            </a:pPr>
            <a:endParaRPr lang="en-US" sz="3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>
              <a:buNone/>
            </a:pP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Two major classifications of Computers: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Digital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dealing with discrete values (1s and 0s)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Analog</a:t>
            </a:r>
            <a:r>
              <a:rPr lang="en-US" sz="3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– dealing with continuous values as input</a:t>
            </a:r>
          </a:p>
        </p:txBody>
      </p:sp>
    </p:spTree>
    <p:extLst>
      <p:ext uri="{BB962C8B-B14F-4D97-AF65-F5344CB8AC3E}">
        <p14:creationId xmlns:p14="http://schemas.microsoft.com/office/powerpoint/2010/main" val="11273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548A-24E1-4196-8F0F-BE0EFBFB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CCB91-F4A7-4623-81AA-3511C2B25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396" y="2125579"/>
            <a:ext cx="3813446" cy="781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rgbClr val="FFC000"/>
                </a:solidFill>
              </a:rPr>
              <a:t>Digital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4DC83B-9E42-41A5-A547-2945795BCB77}"/>
              </a:ext>
            </a:extLst>
          </p:cNvPr>
          <p:cNvSpPr txBox="1">
            <a:spLocks/>
          </p:cNvSpPr>
          <p:nvPr/>
        </p:nvSpPr>
        <p:spPr>
          <a:xfrm>
            <a:off x="8903370" y="2057400"/>
            <a:ext cx="2009273" cy="7814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4000" dirty="0">
                <a:solidFill>
                  <a:srgbClr val="FFC000"/>
                </a:solidFill>
              </a:rPr>
              <a:t>Analog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B544B-39D8-4FBC-B72A-031F4E42E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385" y="2969098"/>
            <a:ext cx="1112907" cy="3479552"/>
          </a:xfrm>
          <a:prstGeom prst="rect">
            <a:avLst/>
          </a:prstGeom>
        </p:spPr>
      </p:pic>
      <p:pic>
        <p:nvPicPr>
          <p:cNvPr id="6" name="Picture 5" descr="A picture containing object, abacus, indoor&#10;&#10;Description automatically generated">
            <a:extLst>
              <a:ext uri="{FF2B5EF4-FFF2-40B4-BE49-F238E27FC236}">
                <a16:creationId xmlns:a16="http://schemas.microsoft.com/office/drawing/2014/main" id="{CA11B881-2532-4D72-9475-0CA11F94F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557" y="4282175"/>
            <a:ext cx="2512283" cy="2512283"/>
          </a:xfrm>
          <a:prstGeom prst="rect">
            <a:avLst/>
          </a:prstGeom>
        </p:spPr>
      </p:pic>
      <p:pic>
        <p:nvPicPr>
          <p:cNvPr id="7" name="Picture 6" descr="A picture containing electronics, plant, close&#10;&#10;Description automatically generated">
            <a:extLst>
              <a:ext uri="{FF2B5EF4-FFF2-40B4-BE49-F238E27FC236}">
                <a16:creationId xmlns:a16="http://schemas.microsoft.com/office/drawing/2014/main" id="{74D0D1A4-8938-4AA8-A465-B2F5282D0F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47" r="27800"/>
          <a:stretch/>
        </p:blipFill>
        <p:spPr>
          <a:xfrm>
            <a:off x="220777" y="2907051"/>
            <a:ext cx="1529371" cy="3479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B94327-75FF-4A7C-80E0-B334839581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557" y="2907051"/>
            <a:ext cx="2982246" cy="1288331"/>
          </a:xfrm>
          <a:prstGeom prst="rect">
            <a:avLst/>
          </a:prstGeom>
        </p:spPr>
      </p:pic>
      <p:pic>
        <p:nvPicPr>
          <p:cNvPr id="9" name="Picture 8" descr="A picture containing person, indoor, crowd&#10;&#10;Description automatically generated">
            <a:extLst>
              <a:ext uri="{FF2B5EF4-FFF2-40B4-BE49-F238E27FC236}">
                <a16:creationId xmlns:a16="http://schemas.microsoft.com/office/drawing/2014/main" id="{9DE7B6FA-7183-40FD-AAC0-BD0314F93B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4023" y="2949693"/>
            <a:ext cx="2015743" cy="255460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1789EA-4C8B-4A80-914A-FB18A7E7B05F}"/>
              </a:ext>
            </a:extLst>
          </p:cNvPr>
          <p:cNvSpPr txBox="1">
            <a:spLocks/>
          </p:cNvSpPr>
          <p:nvPr/>
        </p:nvSpPr>
        <p:spPr>
          <a:xfrm>
            <a:off x="6356921" y="2069432"/>
            <a:ext cx="489945" cy="78147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sz="4000" dirty="0">
                <a:solidFill>
                  <a:srgbClr val="FFC000"/>
                </a:solidFill>
                <a:latin typeface="Consolas" panose="020B060902020403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98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607</TotalTime>
  <Words>930</Words>
  <Application>Microsoft Office PowerPoint</Application>
  <PresentationFormat>Widescreen</PresentationFormat>
  <Paragraphs>136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Century Gothic</vt:lpstr>
      <vt:lpstr>Consolas</vt:lpstr>
      <vt:lpstr>Wingdings 2</vt:lpstr>
      <vt:lpstr>Quotable</vt:lpstr>
      <vt:lpstr>Ch.1 An Intro to Programming</vt:lpstr>
      <vt:lpstr>What will I be teaching you?</vt:lpstr>
      <vt:lpstr>What will I NOT be teaching you?</vt:lpstr>
      <vt:lpstr>What is a Computer?</vt:lpstr>
      <vt:lpstr>Are these Computers?</vt:lpstr>
      <vt:lpstr>The Answer is…</vt:lpstr>
      <vt:lpstr>The Truth is…</vt:lpstr>
      <vt:lpstr>They are ALL Computers</vt:lpstr>
      <vt:lpstr>Classification</vt:lpstr>
      <vt:lpstr>How Digital Electronic Computers Work</vt:lpstr>
      <vt:lpstr>But What Does This Even Mean?</vt:lpstr>
      <vt:lpstr>How It Affects Programs</vt:lpstr>
      <vt:lpstr>So, what are programming languages then?</vt:lpstr>
      <vt:lpstr>Which language is the best one?!?!</vt:lpstr>
      <vt:lpstr>Java Structure</vt:lpstr>
      <vt:lpstr>You might notice…</vt:lpstr>
      <vt:lpstr>Java – Line by Line</vt:lpstr>
      <vt:lpstr>Start writing Java NOW! …But how??</vt:lpstr>
      <vt:lpstr>For now…</vt:lpstr>
      <vt:lpstr>An aside on learning to program.</vt:lpstr>
      <vt:lpstr>Programming can feel like that scene!</vt:lpstr>
      <vt:lpstr>No one writes bug-free code.</vt:lpstr>
      <vt:lpstr>… And that’s okay!</vt:lpstr>
      <vt:lpstr>Bugs and Errors are not Failures.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Ch.1 An Intro to Programming</dc:title>
  <dc:creator>Marjon Ronquillo Santiago, Jr.</dc:creator>
  <cp:lastModifiedBy>Marjon Ronquillo Santiago, Jr.</cp:lastModifiedBy>
  <cp:revision>21</cp:revision>
  <dcterms:created xsi:type="dcterms:W3CDTF">2021-12-05T08:26:28Z</dcterms:created>
  <dcterms:modified xsi:type="dcterms:W3CDTF">2021-12-18T16:04:42Z</dcterms:modified>
</cp:coreProperties>
</file>